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97" r:id="rId2"/>
    <p:sldId id="409" r:id="rId3"/>
    <p:sldId id="437" r:id="rId4"/>
    <p:sldId id="438" r:id="rId5"/>
    <p:sldId id="439" r:id="rId6"/>
  </p:sldIdLst>
  <p:sldSz cx="12192000" cy="6858000"/>
  <p:notesSz cx="12192000" cy="6858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a Duque G" initials="DDG" lastIdx="1" clrIdx="0">
    <p:extLst>
      <p:ext uri="{19B8F6BF-5375-455C-9EA6-DF929625EA0E}">
        <p15:presenceInfo xmlns:p15="http://schemas.microsoft.com/office/powerpoint/2012/main" userId="Daniela Duque 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CCF"/>
    <a:srgbClr val="0A6A21"/>
    <a:srgbClr val="99CC00"/>
    <a:srgbClr val="3E8E38"/>
    <a:srgbClr val="B3F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98" autoAdjust="0"/>
    <p:restoredTop sz="93296" autoAdjust="0"/>
  </p:normalViewPr>
  <p:slideViewPr>
    <p:cSldViewPr>
      <p:cViewPr varScale="1">
        <p:scale>
          <a:sx n="67" d="100"/>
          <a:sy n="67" d="100"/>
        </p:scale>
        <p:origin x="120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A6A25A48-CABD-9A43-9F36-A55930C24A55}" type="datetimeFigureOut">
              <a:rPr lang="es-ES" smtClean="0"/>
              <a:t>04/11/2020</a:t>
            </a:fld>
            <a:endParaRPr lang="es-ES"/>
          </a:p>
        </p:txBody>
      </p:sp>
      <p:sp>
        <p:nvSpPr>
          <p:cNvPr id="4" name="Marcador de imagen de diapositiva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2F965A21-0674-D449-8DC7-FB2388D10EF9}" type="slidenum">
              <a:rPr lang="es-ES" smtClean="0"/>
              <a:t>‹Nº›</a:t>
            </a:fld>
            <a:endParaRPr lang="es-ES"/>
          </a:p>
        </p:txBody>
      </p:sp>
    </p:spTree>
    <p:extLst>
      <p:ext uri="{BB962C8B-B14F-4D97-AF65-F5344CB8AC3E}">
        <p14:creationId xmlns:p14="http://schemas.microsoft.com/office/powerpoint/2010/main" val="23091534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785007" y="5695936"/>
            <a:ext cx="2958823" cy="814358"/>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72618" y="199390"/>
            <a:ext cx="11446763" cy="794385"/>
          </a:xfrm>
          <a:prstGeom prst="rect">
            <a:avLst/>
          </a:prstGeom>
        </p:spPr>
        <p:txBody>
          <a:bodyPr wrap="square" lIns="0" tIns="0" rIns="0" bIns="0">
            <a:spAutoFit/>
          </a:bodyPr>
          <a:lstStyle>
            <a:lvl1pPr>
              <a:defRPr sz="1800" b="1" i="0">
                <a:solidFill>
                  <a:schemeClr val="bg1"/>
                </a:solidFill>
                <a:latin typeface="Arial"/>
                <a:cs typeface="Arial"/>
              </a:defRPr>
            </a:lvl1pPr>
          </a:lstStyle>
          <a:p>
            <a:endParaRPr/>
          </a:p>
        </p:txBody>
      </p:sp>
      <p:sp>
        <p:nvSpPr>
          <p:cNvPr id="3" name="Holder 3"/>
          <p:cNvSpPr>
            <a:spLocks noGrp="1"/>
          </p:cNvSpPr>
          <p:nvPr>
            <p:ph type="body" idx="1"/>
          </p:nvPr>
        </p:nvSpPr>
        <p:spPr>
          <a:xfrm>
            <a:off x="1005903" y="2433447"/>
            <a:ext cx="10596880" cy="261747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11/4/2020</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1858370" cy="6857997"/>
            <a:chOff x="0" y="0"/>
            <a:chExt cx="11858370" cy="6857997"/>
          </a:xfrm>
        </p:grpSpPr>
        <p:sp>
          <p:nvSpPr>
            <p:cNvPr id="3" name="object 3"/>
            <p:cNvSpPr/>
            <p:nvPr/>
          </p:nvSpPr>
          <p:spPr>
            <a:xfrm>
              <a:off x="0" y="0"/>
              <a:ext cx="8639556" cy="6857997"/>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2353055" y="274320"/>
              <a:ext cx="9505315" cy="2992120"/>
            </a:xfrm>
            <a:custGeom>
              <a:avLst/>
              <a:gdLst/>
              <a:ahLst/>
              <a:cxnLst/>
              <a:rect l="l" t="t" r="r" b="b"/>
              <a:pathLst>
                <a:path w="9505315" h="2992120">
                  <a:moveTo>
                    <a:pt x="9505188" y="0"/>
                  </a:moveTo>
                  <a:lnTo>
                    <a:pt x="0" y="0"/>
                  </a:lnTo>
                  <a:lnTo>
                    <a:pt x="0" y="2991612"/>
                  </a:lnTo>
                  <a:lnTo>
                    <a:pt x="9505188" y="2991612"/>
                  </a:lnTo>
                  <a:lnTo>
                    <a:pt x="9505188" y="0"/>
                  </a:lnTo>
                  <a:close/>
                </a:path>
              </a:pathLst>
            </a:custGeom>
            <a:solidFill>
              <a:srgbClr val="008D36"/>
            </a:solidFill>
          </p:spPr>
          <p:txBody>
            <a:bodyPr wrap="square" lIns="0" tIns="0" rIns="0" bIns="0" rtlCol="0"/>
            <a:lstStyle/>
            <a:p>
              <a:endParaRPr dirty="0"/>
            </a:p>
          </p:txBody>
        </p:sp>
      </p:grpSp>
      <p:sp>
        <p:nvSpPr>
          <p:cNvPr id="6" name="CuadroTexto 5">
            <a:extLst>
              <a:ext uri="{FF2B5EF4-FFF2-40B4-BE49-F238E27FC236}">
                <a16:creationId xmlns:a16="http://schemas.microsoft.com/office/drawing/2014/main" id="{83F6A701-EACB-4A64-A94A-6881FF3A3A95}"/>
              </a:ext>
            </a:extLst>
          </p:cNvPr>
          <p:cNvSpPr txBox="1"/>
          <p:nvPr/>
        </p:nvSpPr>
        <p:spPr>
          <a:xfrm>
            <a:off x="2495612" y="457200"/>
            <a:ext cx="9220200" cy="2246769"/>
          </a:xfrm>
          <a:prstGeom prst="rect">
            <a:avLst/>
          </a:prstGeom>
          <a:noFill/>
        </p:spPr>
        <p:txBody>
          <a:bodyPr wrap="square" rtlCol="0">
            <a:spAutoFit/>
          </a:bodyPr>
          <a:lstStyle/>
          <a:p>
            <a:r>
              <a:rPr lang="es-CO" sz="4400" b="1" dirty="0">
                <a:ln w="0">
                  <a:solidFill>
                    <a:srgbClr val="B3F200"/>
                  </a:solidFill>
                </a:ln>
                <a:solidFill>
                  <a:srgbClr val="B3F20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BPIN 2020003050193</a:t>
            </a:r>
          </a:p>
          <a:p>
            <a:pPr algn="just"/>
            <a:r>
              <a:rPr lang="es-CO" sz="2400" b="1" dirty="0">
                <a:solidFill>
                  <a:srgbClr val="F1FCCF"/>
                </a:solidFill>
              </a:rPr>
              <a:t>Fortalecimiento de las entidades del Sistema Departamental y Municipal de Gestión del Riesgo de Desastres con el fin de mejorar la capacidad de respuesta por medio de herramientas, equipos e insumos para la atención de emergencias en el </a:t>
            </a:r>
            <a:r>
              <a:rPr lang="es-CO" sz="2400" b="1" dirty="0" err="1">
                <a:solidFill>
                  <a:srgbClr val="F1FCCF"/>
                </a:solidFill>
              </a:rPr>
              <a:t>dpto</a:t>
            </a:r>
            <a:r>
              <a:rPr lang="es-CO" sz="2400" b="1" dirty="0">
                <a:solidFill>
                  <a:srgbClr val="F1FCCF"/>
                </a:solidFill>
              </a:rPr>
              <a:t> de Antioquia</a:t>
            </a:r>
            <a:endParaRPr lang="es-CO" sz="2400" b="1" dirty="0">
              <a:ln w="0">
                <a:solidFill>
                  <a:srgbClr val="B3F200"/>
                </a:solidFill>
              </a:ln>
              <a:solidFill>
                <a:schemeClr val="bg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831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FD09F3D-2F9F-4781-857A-17556DB33C4F}"/>
              </a:ext>
            </a:extLst>
          </p:cNvPr>
          <p:cNvSpPr txBox="1"/>
          <p:nvPr/>
        </p:nvSpPr>
        <p:spPr>
          <a:xfrm>
            <a:off x="3581400" y="533400"/>
            <a:ext cx="5838327" cy="461665"/>
          </a:xfrm>
          <a:prstGeom prst="rect">
            <a:avLst/>
          </a:prstGeom>
          <a:noFill/>
        </p:spPr>
        <p:txBody>
          <a:bodyPr wrap="square" rtlCol="0">
            <a:spAutoFit/>
          </a:bodyPr>
          <a:lstStyle/>
          <a:p>
            <a:pPr algn="ctr"/>
            <a:r>
              <a:rPr lang="es-ES" sz="2400" b="1" dirty="0">
                <a:solidFill>
                  <a:srgbClr val="0A6A21"/>
                </a:solidFill>
                <a:latin typeface="Arial"/>
                <a:cs typeface="Arial"/>
              </a:rPr>
              <a:t>RESUMEN DEL PROYECTO </a:t>
            </a:r>
            <a:endParaRPr lang="es-CO" sz="2400" b="1" dirty="0">
              <a:solidFill>
                <a:srgbClr val="0A6A21"/>
              </a:solidFill>
              <a:latin typeface="Arial"/>
              <a:cs typeface="Arial"/>
            </a:endParaRPr>
          </a:p>
        </p:txBody>
      </p:sp>
      <p:sp>
        <p:nvSpPr>
          <p:cNvPr id="12" name="CuadroTexto 11">
            <a:extLst>
              <a:ext uri="{FF2B5EF4-FFF2-40B4-BE49-F238E27FC236}">
                <a16:creationId xmlns:a16="http://schemas.microsoft.com/office/drawing/2014/main" id="{5BBACCAF-E3ED-4350-8697-1C1A26FEEE85}"/>
              </a:ext>
            </a:extLst>
          </p:cNvPr>
          <p:cNvSpPr txBox="1"/>
          <p:nvPr/>
        </p:nvSpPr>
        <p:spPr>
          <a:xfrm>
            <a:off x="962274" y="1566078"/>
            <a:ext cx="10896600" cy="707886"/>
          </a:xfrm>
          <a:prstGeom prst="rect">
            <a:avLst/>
          </a:prstGeom>
          <a:noFill/>
        </p:spPr>
        <p:txBody>
          <a:bodyPr wrap="square">
            <a:spAutoFit/>
          </a:bodyPr>
          <a:lstStyle/>
          <a:p>
            <a:r>
              <a:rPr lang="es-CO" sz="2000" dirty="0"/>
              <a:t>Mejorar la capacidad de respuesta en el manejo de desastres del Sistema Departamental para la Gestión del Riesgo de Desastres en el departamento de Antioquia.</a:t>
            </a:r>
            <a:endParaRPr lang="es-MX" sz="2000" dirty="0">
              <a:latin typeface="Arial" panose="020B0604020202020204" pitchFamily="34" charset="0"/>
              <a:cs typeface="Arial" panose="020B0604020202020204" pitchFamily="34" charset="0"/>
            </a:endParaRPr>
          </a:p>
        </p:txBody>
      </p:sp>
      <p:sp>
        <p:nvSpPr>
          <p:cNvPr id="14" name="CuadroTexto 13">
            <a:extLst>
              <a:ext uri="{FF2B5EF4-FFF2-40B4-BE49-F238E27FC236}">
                <a16:creationId xmlns:a16="http://schemas.microsoft.com/office/drawing/2014/main" id="{AA81231E-6ADD-4550-A142-F05FD7DA95FE}"/>
              </a:ext>
            </a:extLst>
          </p:cNvPr>
          <p:cNvSpPr txBox="1"/>
          <p:nvPr/>
        </p:nvSpPr>
        <p:spPr>
          <a:xfrm>
            <a:off x="-357437" y="1236746"/>
            <a:ext cx="3810000" cy="369332"/>
          </a:xfrm>
          <a:prstGeom prst="rect">
            <a:avLst/>
          </a:prstGeom>
          <a:noFill/>
        </p:spPr>
        <p:txBody>
          <a:bodyPr wrap="square">
            <a:spAutoFit/>
          </a:bodyPr>
          <a:lstStyle/>
          <a:p>
            <a:pPr algn="ctr">
              <a:lnSpc>
                <a:spcPct val="90000"/>
              </a:lnSpc>
              <a:spcBef>
                <a:spcPts val="1000"/>
              </a:spcBef>
            </a:pPr>
            <a:r>
              <a:rPr lang="es-MX" sz="2000" b="1" dirty="0">
                <a:solidFill>
                  <a:srgbClr val="008000"/>
                </a:solidFill>
                <a:latin typeface="Arial"/>
                <a:cs typeface="Arial"/>
              </a:rPr>
              <a:t>Objetivo</a:t>
            </a:r>
            <a:endParaRPr lang="es-CO" sz="2000" b="1" dirty="0">
              <a:solidFill>
                <a:srgbClr val="008000"/>
              </a:solidFill>
              <a:latin typeface="Arial"/>
              <a:cs typeface="Arial"/>
            </a:endParaRPr>
          </a:p>
        </p:txBody>
      </p:sp>
      <p:sp>
        <p:nvSpPr>
          <p:cNvPr id="16" name="CuadroTexto 15">
            <a:extLst>
              <a:ext uri="{FF2B5EF4-FFF2-40B4-BE49-F238E27FC236}">
                <a16:creationId xmlns:a16="http://schemas.microsoft.com/office/drawing/2014/main" id="{DB5D4996-C823-43EE-B560-D0EACB4773A1}"/>
              </a:ext>
            </a:extLst>
          </p:cNvPr>
          <p:cNvSpPr txBox="1"/>
          <p:nvPr/>
        </p:nvSpPr>
        <p:spPr>
          <a:xfrm>
            <a:off x="-2133" y="2495509"/>
            <a:ext cx="3581400" cy="400110"/>
          </a:xfrm>
          <a:prstGeom prst="rect">
            <a:avLst/>
          </a:prstGeom>
          <a:noFill/>
        </p:spPr>
        <p:txBody>
          <a:bodyPr wrap="square">
            <a:spAutoFit/>
          </a:bodyPr>
          <a:lstStyle/>
          <a:p>
            <a:pPr algn="ctr"/>
            <a:r>
              <a:rPr lang="es-CO" sz="2000" b="1" dirty="0">
                <a:solidFill>
                  <a:srgbClr val="008000"/>
                </a:solidFill>
                <a:latin typeface="Arial"/>
                <a:cs typeface="Arial"/>
              </a:rPr>
              <a:t>Localización</a:t>
            </a:r>
          </a:p>
        </p:txBody>
      </p:sp>
      <p:sp>
        <p:nvSpPr>
          <p:cNvPr id="18" name="CuadroTexto 17">
            <a:extLst>
              <a:ext uri="{FF2B5EF4-FFF2-40B4-BE49-F238E27FC236}">
                <a16:creationId xmlns:a16="http://schemas.microsoft.com/office/drawing/2014/main" id="{F5BBB6DE-ABB0-4128-BE71-613851816434}"/>
              </a:ext>
            </a:extLst>
          </p:cNvPr>
          <p:cNvSpPr txBox="1"/>
          <p:nvPr/>
        </p:nvSpPr>
        <p:spPr>
          <a:xfrm>
            <a:off x="962274" y="3163395"/>
            <a:ext cx="5514726" cy="2246769"/>
          </a:xfrm>
          <a:prstGeom prst="rect">
            <a:avLst/>
          </a:prstGeom>
          <a:noFill/>
        </p:spPr>
        <p:txBody>
          <a:bodyPr wrap="square">
            <a:spAutoFit/>
          </a:bodyPr>
          <a:lstStyle/>
          <a:p>
            <a:r>
              <a:rPr lang="es-MX" sz="2000" dirty="0">
                <a:latin typeface="Arial" panose="020B0604020202020204" pitchFamily="34" charset="0"/>
                <a:cs typeface="Arial" panose="020B0604020202020204" pitchFamily="34" charset="0"/>
              </a:rPr>
              <a:t>Apartadó, Arboletes, Armenia, Bello, Cañasgordas, Caramanta. Chigorodó, Copacabana, El Retiro, Envigado, Heliconia, Hispania, Ituango, Jardín, La Ceja, Liborina, Mutatá, Salgar, San Andrés de Cuerquia, San Carlos, San Pedro de Urabá, Santa Bárbara, Támesis, Tarazá, Yalí.</a:t>
            </a:r>
          </a:p>
        </p:txBody>
      </p:sp>
      <p:grpSp>
        <p:nvGrpSpPr>
          <p:cNvPr id="9" name="object 13">
            <a:extLst>
              <a:ext uri="{FF2B5EF4-FFF2-40B4-BE49-F238E27FC236}">
                <a16:creationId xmlns:a16="http://schemas.microsoft.com/office/drawing/2014/main" id="{64C2E7F8-907C-41E4-96AC-F92668FB1881}"/>
              </a:ext>
            </a:extLst>
          </p:cNvPr>
          <p:cNvGrpSpPr/>
          <p:nvPr/>
        </p:nvGrpSpPr>
        <p:grpSpPr>
          <a:xfrm>
            <a:off x="573155" y="1276632"/>
            <a:ext cx="291465" cy="289560"/>
            <a:chOff x="1350263" y="1656588"/>
            <a:chExt cx="291465" cy="289560"/>
          </a:xfrm>
        </p:grpSpPr>
        <p:sp>
          <p:nvSpPr>
            <p:cNvPr id="11" name="object 14">
              <a:extLst>
                <a:ext uri="{FF2B5EF4-FFF2-40B4-BE49-F238E27FC236}">
                  <a16:creationId xmlns:a16="http://schemas.microsoft.com/office/drawing/2014/main" id="{8359D993-E9CC-4F47-B48B-A26A5D7DF37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13" name="object 15">
              <a:extLst>
                <a:ext uri="{FF2B5EF4-FFF2-40B4-BE49-F238E27FC236}">
                  <a16:creationId xmlns:a16="http://schemas.microsoft.com/office/drawing/2014/main" id="{1C3A8B39-359D-4C4F-AEE1-F804EE05C16A}"/>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2" name="Rectángulo 1">
            <a:extLst>
              <a:ext uri="{FF2B5EF4-FFF2-40B4-BE49-F238E27FC236}">
                <a16:creationId xmlns:a16="http://schemas.microsoft.com/office/drawing/2014/main" id="{4D4058EB-236C-45E2-88C5-F1A7DB7B63F6}"/>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7" name="object 13">
            <a:extLst>
              <a:ext uri="{FF2B5EF4-FFF2-40B4-BE49-F238E27FC236}">
                <a16:creationId xmlns:a16="http://schemas.microsoft.com/office/drawing/2014/main" id="{338B2A33-7B71-43AB-9B38-833BC9714F11}"/>
              </a:ext>
            </a:extLst>
          </p:cNvPr>
          <p:cNvGrpSpPr/>
          <p:nvPr/>
        </p:nvGrpSpPr>
        <p:grpSpPr>
          <a:xfrm>
            <a:off x="573154" y="2541384"/>
            <a:ext cx="291465" cy="289560"/>
            <a:chOff x="1350263" y="1656588"/>
            <a:chExt cx="291465" cy="289560"/>
          </a:xfrm>
        </p:grpSpPr>
        <p:sp>
          <p:nvSpPr>
            <p:cNvPr id="19" name="object 14">
              <a:extLst>
                <a:ext uri="{FF2B5EF4-FFF2-40B4-BE49-F238E27FC236}">
                  <a16:creationId xmlns:a16="http://schemas.microsoft.com/office/drawing/2014/main" id="{6A782ACF-249B-43F9-AF75-5E41D7DD870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20" name="object 15">
              <a:extLst>
                <a:ext uri="{FF2B5EF4-FFF2-40B4-BE49-F238E27FC236}">
                  <a16:creationId xmlns:a16="http://schemas.microsoft.com/office/drawing/2014/main" id="{899C272A-4865-479E-946E-87446546A1A0}"/>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pic>
        <p:nvPicPr>
          <p:cNvPr id="21" name="Imagen 20" descr="D:\DAPARD_Angela\Fortalecimiento DC y B\Zonas y Subregiones.jpeg"/>
          <p:cNvPicPr/>
          <p:nvPr/>
        </p:nvPicPr>
        <p:blipFill rotWithShape="1">
          <a:blip r:embed="rId3">
            <a:extLst>
              <a:ext uri="{28A0092B-C50C-407E-A947-70E740481C1C}">
                <a14:useLocalDpi xmlns:a14="http://schemas.microsoft.com/office/drawing/2010/main" val="0"/>
              </a:ext>
            </a:extLst>
          </a:blip>
          <a:srcRect t="6942" r="1970"/>
          <a:stretch/>
        </p:blipFill>
        <p:spPr bwMode="auto">
          <a:xfrm>
            <a:off x="6858000" y="2695564"/>
            <a:ext cx="4867026" cy="384431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73880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FD09F3D-2F9F-4781-857A-17556DB33C4F}"/>
              </a:ext>
            </a:extLst>
          </p:cNvPr>
          <p:cNvSpPr txBox="1"/>
          <p:nvPr/>
        </p:nvSpPr>
        <p:spPr>
          <a:xfrm>
            <a:off x="3581400" y="533400"/>
            <a:ext cx="5838327" cy="461665"/>
          </a:xfrm>
          <a:prstGeom prst="rect">
            <a:avLst/>
          </a:prstGeom>
          <a:noFill/>
        </p:spPr>
        <p:txBody>
          <a:bodyPr wrap="square" rtlCol="0">
            <a:spAutoFit/>
          </a:bodyPr>
          <a:lstStyle/>
          <a:p>
            <a:pPr algn="ctr"/>
            <a:r>
              <a:rPr lang="es-ES" sz="2400" b="1" dirty="0">
                <a:solidFill>
                  <a:srgbClr val="0A6A21"/>
                </a:solidFill>
                <a:latin typeface="Arial"/>
                <a:cs typeface="Arial"/>
              </a:rPr>
              <a:t>RESUMEN DEL PROYECTO </a:t>
            </a:r>
            <a:endParaRPr lang="es-CO" sz="2400" b="1" dirty="0">
              <a:solidFill>
                <a:srgbClr val="0A6A21"/>
              </a:solidFill>
              <a:latin typeface="Arial"/>
              <a:cs typeface="Arial"/>
            </a:endParaRPr>
          </a:p>
        </p:txBody>
      </p:sp>
      <p:sp>
        <p:nvSpPr>
          <p:cNvPr id="12" name="CuadroTexto 11">
            <a:extLst>
              <a:ext uri="{FF2B5EF4-FFF2-40B4-BE49-F238E27FC236}">
                <a16:creationId xmlns:a16="http://schemas.microsoft.com/office/drawing/2014/main" id="{5BBACCAF-E3ED-4350-8697-1C1A26FEEE85}"/>
              </a:ext>
            </a:extLst>
          </p:cNvPr>
          <p:cNvSpPr txBox="1"/>
          <p:nvPr/>
        </p:nvSpPr>
        <p:spPr>
          <a:xfrm>
            <a:off x="962274" y="1566078"/>
            <a:ext cx="10896600" cy="707886"/>
          </a:xfrm>
          <a:prstGeom prst="rect">
            <a:avLst/>
          </a:prstGeom>
          <a:noFill/>
        </p:spPr>
        <p:txBody>
          <a:bodyPr wrap="square">
            <a:spAutoFit/>
          </a:bodyPr>
          <a:lstStyle/>
          <a:p>
            <a:pPr algn="just"/>
            <a:endParaRPr lang="es-MX" sz="2000" dirty="0"/>
          </a:p>
          <a:p>
            <a:pPr algn="just"/>
            <a:endParaRPr lang="es-CO" sz="2000" dirty="0"/>
          </a:p>
        </p:txBody>
      </p:sp>
      <p:sp>
        <p:nvSpPr>
          <p:cNvPr id="14" name="CuadroTexto 13">
            <a:extLst>
              <a:ext uri="{FF2B5EF4-FFF2-40B4-BE49-F238E27FC236}">
                <a16:creationId xmlns:a16="http://schemas.microsoft.com/office/drawing/2014/main" id="{AA81231E-6ADD-4550-A142-F05FD7DA95FE}"/>
              </a:ext>
            </a:extLst>
          </p:cNvPr>
          <p:cNvSpPr txBox="1"/>
          <p:nvPr/>
        </p:nvSpPr>
        <p:spPr>
          <a:xfrm>
            <a:off x="873101" y="1341382"/>
            <a:ext cx="8779443" cy="369332"/>
          </a:xfrm>
          <a:prstGeom prst="rect">
            <a:avLst/>
          </a:prstGeom>
          <a:noFill/>
        </p:spPr>
        <p:txBody>
          <a:bodyPr wrap="square">
            <a:spAutoFit/>
          </a:bodyPr>
          <a:lstStyle/>
          <a:p>
            <a:pPr>
              <a:lnSpc>
                <a:spcPct val="90000"/>
              </a:lnSpc>
              <a:spcBef>
                <a:spcPts val="1000"/>
              </a:spcBef>
            </a:pPr>
            <a:r>
              <a:rPr lang="es-CO" sz="2000" b="1" dirty="0">
                <a:solidFill>
                  <a:srgbClr val="008000"/>
                </a:solidFill>
                <a:latin typeface="Arial"/>
                <a:cs typeface="Arial"/>
              </a:rPr>
              <a:t>Entidad ejecutora propuesta: </a:t>
            </a:r>
            <a:r>
              <a:rPr lang="es-CO" sz="2000" b="1" dirty="0">
                <a:latin typeface="Arial"/>
                <a:cs typeface="Arial"/>
              </a:rPr>
              <a:t>Gobernación de Antioquia</a:t>
            </a:r>
            <a:endParaRPr lang="es-CO" sz="2000" b="1" dirty="0">
              <a:solidFill>
                <a:srgbClr val="008000"/>
              </a:solidFill>
              <a:latin typeface="Arial"/>
              <a:cs typeface="Arial"/>
            </a:endParaRPr>
          </a:p>
        </p:txBody>
      </p:sp>
      <p:sp>
        <p:nvSpPr>
          <p:cNvPr id="16" name="CuadroTexto 15">
            <a:extLst>
              <a:ext uri="{FF2B5EF4-FFF2-40B4-BE49-F238E27FC236}">
                <a16:creationId xmlns:a16="http://schemas.microsoft.com/office/drawing/2014/main" id="{DB5D4996-C823-43EE-B560-D0EACB4773A1}"/>
              </a:ext>
            </a:extLst>
          </p:cNvPr>
          <p:cNvSpPr txBox="1"/>
          <p:nvPr/>
        </p:nvSpPr>
        <p:spPr>
          <a:xfrm>
            <a:off x="873101" y="2073908"/>
            <a:ext cx="5179357" cy="400110"/>
          </a:xfrm>
          <a:prstGeom prst="rect">
            <a:avLst/>
          </a:prstGeom>
          <a:noFill/>
        </p:spPr>
        <p:txBody>
          <a:bodyPr wrap="square">
            <a:spAutoFit/>
          </a:bodyPr>
          <a:lstStyle/>
          <a:p>
            <a:r>
              <a:rPr lang="es-CO" sz="2000" b="1" dirty="0">
                <a:solidFill>
                  <a:srgbClr val="008000"/>
                </a:solidFill>
                <a:latin typeface="Arial"/>
                <a:cs typeface="Arial"/>
              </a:rPr>
              <a:t>Sector: </a:t>
            </a:r>
            <a:r>
              <a:rPr lang="es-CO" sz="2000" b="1" dirty="0">
                <a:latin typeface="Arial"/>
                <a:cs typeface="Arial"/>
              </a:rPr>
              <a:t>Interior </a:t>
            </a:r>
            <a:endParaRPr lang="es-CO" sz="2000" b="1" dirty="0">
              <a:solidFill>
                <a:srgbClr val="008000"/>
              </a:solidFill>
              <a:latin typeface="Arial"/>
              <a:cs typeface="Arial"/>
            </a:endParaRPr>
          </a:p>
        </p:txBody>
      </p:sp>
      <p:grpSp>
        <p:nvGrpSpPr>
          <p:cNvPr id="9" name="object 13">
            <a:extLst>
              <a:ext uri="{FF2B5EF4-FFF2-40B4-BE49-F238E27FC236}">
                <a16:creationId xmlns:a16="http://schemas.microsoft.com/office/drawing/2014/main" id="{64C2E7F8-907C-41E4-96AC-F92668FB1881}"/>
              </a:ext>
            </a:extLst>
          </p:cNvPr>
          <p:cNvGrpSpPr/>
          <p:nvPr/>
        </p:nvGrpSpPr>
        <p:grpSpPr>
          <a:xfrm>
            <a:off x="425859" y="1313337"/>
            <a:ext cx="291465" cy="289560"/>
            <a:chOff x="1350263" y="1656588"/>
            <a:chExt cx="291465" cy="289560"/>
          </a:xfrm>
        </p:grpSpPr>
        <p:sp>
          <p:nvSpPr>
            <p:cNvPr id="11" name="object 14">
              <a:extLst>
                <a:ext uri="{FF2B5EF4-FFF2-40B4-BE49-F238E27FC236}">
                  <a16:creationId xmlns:a16="http://schemas.microsoft.com/office/drawing/2014/main" id="{8359D993-E9CC-4F47-B48B-A26A5D7DF37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13" name="object 15">
              <a:extLst>
                <a:ext uri="{FF2B5EF4-FFF2-40B4-BE49-F238E27FC236}">
                  <a16:creationId xmlns:a16="http://schemas.microsoft.com/office/drawing/2014/main" id="{1C3A8B39-359D-4C4F-AEE1-F804EE05C16A}"/>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2" name="Rectángulo 1">
            <a:extLst>
              <a:ext uri="{FF2B5EF4-FFF2-40B4-BE49-F238E27FC236}">
                <a16:creationId xmlns:a16="http://schemas.microsoft.com/office/drawing/2014/main" id="{4D4058EB-236C-45E2-88C5-F1A7DB7B63F6}"/>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7" name="object 13">
            <a:extLst>
              <a:ext uri="{FF2B5EF4-FFF2-40B4-BE49-F238E27FC236}">
                <a16:creationId xmlns:a16="http://schemas.microsoft.com/office/drawing/2014/main" id="{338B2A33-7B71-43AB-9B38-833BC9714F11}"/>
              </a:ext>
            </a:extLst>
          </p:cNvPr>
          <p:cNvGrpSpPr/>
          <p:nvPr/>
        </p:nvGrpSpPr>
        <p:grpSpPr>
          <a:xfrm>
            <a:off x="468518" y="2131471"/>
            <a:ext cx="291465" cy="289560"/>
            <a:chOff x="1350263" y="1656588"/>
            <a:chExt cx="291465" cy="289560"/>
          </a:xfrm>
        </p:grpSpPr>
        <p:sp>
          <p:nvSpPr>
            <p:cNvPr id="19" name="object 14">
              <a:extLst>
                <a:ext uri="{FF2B5EF4-FFF2-40B4-BE49-F238E27FC236}">
                  <a16:creationId xmlns:a16="http://schemas.microsoft.com/office/drawing/2014/main" id="{6A782ACF-249B-43F9-AF75-5E41D7DD870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20" name="object 15">
              <a:extLst>
                <a:ext uri="{FF2B5EF4-FFF2-40B4-BE49-F238E27FC236}">
                  <a16:creationId xmlns:a16="http://schemas.microsoft.com/office/drawing/2014/main" id="{899C272A-4865-479E-946E-87446546A1A0}"/>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grpSp>
        <p:nvGrpSpPr>
          <p:cNvPr id="21" name="object 13">
            <a:extLst>
              <a:ext uri="{FF2B5EF4-FFF2-40B4-BE49-F238E27FC236}">
                <a16:creationId xmlns:a16="http://schemas.microsoft.com/office/drawing/2014/main" id="{6CF4CBBA-C400-4B5B-B918-0FC2860CD881}"/>
              </a:ext>
            </a:extLst>
          </p:cNvPr>
          <p:cNvGrpSpPr/>
          <p:nvPr/>
        </p:nvGrpSpPr>
        <p:grpSpPr>
          <a:xfrm>
            <a:off x="541847" y="5288991"/>
            <a:ext cx="291465" cy="289560"/>
            <a:chOff x="1350263" y="1656588"/>
            <a:chExt cx="291465" cy="289560"/>
          </a:xfrm>
        </p:grpSpPr>
        <p:sp>
          <p:nvSpPr>
            <p:cNvPr id="22" name="object 14">
              <a:extLst>
                <a:ext uri="{FF2B5EF4-FFF2-40B4-BE49-F238E27FC236}">
                  <a16:creationId xmlns:a16="http://schemas.microsoft.com/office/drawing/2014/main" id="{CE4E4A38-8806-4B02-AF7E-7206B9C91EC0}"/>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23" name="object 15">
              <a:extLst>
                <a:ext uri="{FF2B5EF4-FFF2-40B4-BE49-F238E27FC236}">
                  <a16:creationId xmlns:a16="http://schemas.microsoft.com/office/drawing/2014/main" id="{5942717C-68F5-4440-8D37-13195E06B4DF}"/>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6" name="CuadroTexto 5">
            <a:extLst>
              <a:ext uri="{FF2B5EF4-FFF2-40B4-BE49-F238E27FC236}">
                <a16:creationId xmlns:a16="http://schemas.microsoft.com/office/drawing/2014/main" id="{84B4D588-7045-448F-9103-E4CA3B13CECE}"/>
              </a:ext>
            </a:extLst>
          </p:cNvPr>
          <p:cNvSpPr txBox="1"/>
          <p:nvPr/>
        </p:nvSpPr>
        <p:spPr>
          <a:xfrm>
            <a:off x="876702" y="2767668"/>
            <a:ext cx="5179357" cy="400110"/>
          </a:xfrm>
          <a:prstGeom prst="rect">
            <a:avLst/>
          </a:prstGeom>
          <a:noFill/>
        </p:spPr>
        <p:txBody>
          <a:bodyPr wrap="square">
            <a:spAutoFit/>
          </a:bodyPr>
          <a:lstStyle/>
          <a:p>
            <a:r>
              <a:rPr lang="es-CO" sz="2000" b="1" dirty="0">
                <a:solidFill>
                  <a:srgbClr val="008000"/>
                </a:solidFill>
                <a:latin typeface="Arial"/>
                <a:cs typeface="Arial"/>
              </a:rPr>
              <a:t>Fase: </a:t>
            </a:r>
            <a:r>
              <a:rPr lang="es-CO" sz="2000" b="1" dirty="0">
                <a:latin typeface="Arial"/>
                <a:cs typeface="Arial"/>
              </a:rPr>
              <a:t>3</a:t>
            </a:r>
            <a:endParaRPr lang="es-CO" sz="2000" b="1" dirty="0">
              <a:solidFill>
                <a:srgbClr val="008000"/>
              </a:solidFill>
              <a:latin typeface="Arial"/>
              <a:cs typeface="Arial"/>
            </a:endParaRPr>
          </a:p>
        </p:txBody>
      </p:sp>
      <p:grpSp>
        <p:nvGrpSpPr>
          <p:cNvPr id="26" name="object 13">
            <a:extLst>
              <a:ext uri="{FF2B5EF4-FFF2-40B4-BE49-F238E27FC236}">
                <a16:creationId xmlns:a16="http://schemas.microsoft.com/office/drawing/2014/main" id="{BFBFAF6B-FE8C-4E82-8902-6A0230CEF853}"/>
              </a:ext>
            </a:extLst>
          </p:cNvPr>
          <p:cNvGrpSpPr/>
          <p:nvPr/>
        </p:nvGrpSpPr>
        <p:grpSpPr>
          <a:xfrm>
            <a:off x="476646" y="2826745"/>
            <a:ext cx="291465" cy="289560"/>
            <a:chOff x="1350263" y="1656588"/>
            <a:chExt cx="291465" cy="289560"/>
          </a:xfrm>
        </p:grpSpPr>
        <p:sp>
          <p:nvSpPr>
            <p:cNvPr id="27" name="object 14">
              <a:extLst>
                <a:ext uri="{FF2B5EF4-FFF2-40B4-BE49-F238E27FC236}">
                  <a16:creationId xmlns:a16="http://schemas.microsoft.com/office/drawing/2014/main" id="{D724AC96-DD28-4A0D-A9CB-D418E970B840}"/>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28" name="object 15">
              <a:extLst>
                <a:ext uri="{FF2B5EF4-FFF2-40B4-BE49-F238E27FC236}">
                  <a16:creationId xmlns:a16="http://schemas.microsoft.com/office/drawing/2014/main" id="{0BE2B895-F64B-4455-A84A-A5D3D0C6C55F}"/>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7" name="CuadroTexto 6">
            <a:extLst>
              <a:ext uri="{FF2B5EF4-FFF2-40B4-BE49-F238E27FC236}">
                <a16:creationId xmlns:a16="http://schemas.microsoft.com/office/drawing/2014/main" id="{4AE56408-CCA6-47BE-B752-6A94E4541610}"/>
              </a:ext>
            </a:extLst>
          </p:cNvPr>
          <p:cNvSpPr txBox="1"/>
          <p:nvPr/>
        </p:nvSpPr>
        <p:spPr>
          <a:xfrm>
            <a:off x="864620" y="3553793"/>
            <a:ext cx="5678783" cy="400110"/>
          </a:xfrm>
          <a:prstGeom prst="rect">
            <a:avLst/>
          </a:prstGeom>
          <a:noFill/>
        </p:spPr>
        <p:txBody>
          <a:bodyPr wrap="square">
            <a:spAutoFit/>
          </a:bodyPr>
          <a:lstStyle/>
          <a:p>
            <a:r>
              <a:rPr lang="es-CO" sz="2000" b="1" dirty="0">
                <a:solidFill>
                  <a:srgbClr val="008000"/>
                </a:solidFill>
                <a:latin typeface="Arial"/>
                <a:cs typeface="Arial"/>
              </a:rPr>
              <a:t>Plazo ejecución: </a:t>
            </a:r>
            <a:r>
              <a:rPr lang="es-CO" sz="2000" b="1" dirty="0">
                <a:latin typeface="Arial"/>
                <a:cs typeface="Arial"/>
              </a:rPr>
              <a:t>10 meses </a:t>
            </a:r>
          </a:p>
        </p:txBody>
      </p:sp>
      <p:grpSp>
        <p:nvGrpSpPr>
          <p:cNvPr id="30" name="object 13">
            <a:extLst>
              <a:ext uri="{FF2B5EF4-FFF2-40B4-BE49-F238E27FC236}">
                <a16:creationId xmlns:a16="http://schemas.microsoft.com/office/drawing/2014/main" id="{19CFC067-7719-4E87-9F85-46F466DDBE26}"/>
              </a:ext>
            </a:extLst>
          </p:cNvPr>
          <p:cNvGrpSpPr/>
          <p:nvPr/>
        </p:nvGrpSpPr>
        <p:grpSpPr>
          <a:xfrm>
            <a:off x="482666" y="3626652"/>
            <a:ext cx="291465" cy="289560"/>
            <a:chOff x="1350263" y="1656588"/>
            <a:chExt cx="291465" cy="289560"/>
          </a:xfrm>
        </p:grpSpPr>
        <p:sp>
          <p:nvSpPr>
            <p:cNvPr id="31" name="object 14">
              <a:extLst>
                <a:ext uri="{FF2B5EF4-FFF2-40B4-BE49-F238E27FC236}">
                  <a16:creationId xmlns:a16="http://schemas.microsoft.com/office/drawing/2014/main" id="{CC063E5D-72A9-49B3-A712-CF4240551C7C}"/>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32" name="object 15">
              <a:extLst>
                <a:ext uri="{FF2B5EF4-FFF2-40B4-BE49-F238E27FC236}">
                  <a16:creationId xmlns:a16="http://schemas.microsoft.com/office/drawing/2014/main" id="{81D18001-530D-40E5-955E-0290EC6FA9A1}"/>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8" name="CuadroTexto 7">
            <a:extLst>
              <a:ext uri="{FF2B5EF4-FFF2-40B4-BE49-F238E27FC236}">
                <a16:creationId xmlns:a16="http://schemas.microsoft.com/office/drawing/2014/main" id="{0CA64F68-5E59-4E52-B96B-1D023EC4B380}"/>
              </a:ext>
            </a:extLst>
          </p:cNvPr>
          <p:cNvSpPr txBox="1"/>
          <p:nvPr/>
        </p:nvSpPr>
        <p:spPr>
          <a:xfrm>
            <a:off x="821780" y="4445391"/>
            <a:ext cx="5678783" cy="400110"/>
          </a:xfrm>
          <a:prstGeom prst="rect">
            <a:avLst/>
          </a:prstGeom>
          <a:noFill/>
        </p:spPr>
        <p:txBody>
          <a:bodyPr wrap="square">
            <a:spAutoFit/>
          </a:bodyPr>
          <a:lstStyle/>
          <a:p>
            <a:r>
              <a:rPr lang="es-CO" sz="2000" b="1" dirty="0">
                <a:solidFill>
                  <a:srgbClr val="008000"/>
                </a:solidFill>
                <a:latin typeface="Arial"/>
                <a:cs typeface="Arial"/>
              </a:rPr>
              <a:t>Sistema de Evaluación por Puntajes: </a:t>
            </a:r>
            <a:r>
              <a:rPr lang="es-CO" sz="2000" b="1" dirty="0">
                <a:latin typeface="Arial"/>
                <a:cs typeface="Arial"/>
              </a:rPr>
              <a:t>41.6</a:t>
            </a:r>
          </a:p>
        </p:txBody>
      </p:sp>
      <p:grpSp>
        <p:nvGrpSpPr>
          <p:cNvPr id="34" name="object 13">
            <a:extLst>
              <a:ext uri="{FF2B5EF4-FFF2-40B4-BE49-F238E27FC236}">
                <a16:creationId xmlns:a16="http://schemas.microsoft.com/office/drawing/2014/main" id="{7B84B686-72D6-42BF-A121-B3970785B0AF}"/>
              </a:ext>
            </a:extLst>
          </p:cNvPr>
          <p:cNvGrpSpPr/>
          <p:nvPr/>
        </p:nvGrpSpPr>
        <p:grpSpPr>
          <a:xfrm>
            <a:off x="482666" y="4506977"/>
            <a:ext cx="291465" cy="289560"/>
            <a:chOff x="1350263" y="1656588"/>
            <a:chExt cx="291465" cy="289560"/>
          </a:xfrm>
        </p:grpSpPr>
        <p:sp>
          <p:nvSpPr>
            <p:cNvPr id="35" name="object 14">
              <a:extLst>
                <a:ext uri="{FF2B5EF4-FFF2-40B4-BE49-F238E27FC236}">
                  <a16:creationId xmlns:a16="http://schemas.microsoft.com/office/drawing/2014/main" id="{D258EE40-CB93-4E19-8316-AA86B44A14C0}"/>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36" name="object 15">
              <a:extLst>
                <a:ext uri="{FF2B5EF4-FFF2-40B4-BE49-F238E27FC236}">
                  <a16:creationId xmlns:a16="http://schemas.microsoft.com/office/drawing/2014/main" id="{B2346044-7306-41EC-B942-2B030F6075EC}"/>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15" name="CuadroTexto 14">
            <a:extLst>
              <a:ext uri="{FF2B5EF4-FFF2-40B4-BE49-F238E27FC236}">
                <a16:creationId xmlns:a16="http://schemas.microsoft.com/office/drawing/2014/main" id="{631E5F36-2571-4377-A4A6-761B4A2891A2}"/>
              </a:ext>
            </a:extLst>
          </p:cNvPr>
          <p:cNvSpPr txBox="1"/>
          <p:nvPr/>
        </p:nvSpPr>
        <p:spPr>
          <a:xfrm>
            <a:off x="894272" y="5179914"/>
            <a:ext cx="5678783" cy="400110"/>
          </a:xfrm>
          <a:prstGeom prst="rect">
            <a:avLst/>
          </a:prstGeom>
          <a:noFill/>
        </p:spPr>
        <p:txBody>
          <a:bodyPr wrap="square">
            <a:spAutoFit/>
          </a:bodyPr>
          <a:lstStyle/>
          <a:p>
            <a:r>
              <a:rPr lang="es-CO" sz="2000" b="1" dirty="0">
                <a:solidFill>
                  <a:srgbClr val="008000"/>
                </a:solidFill>
                <a:latin typeface="Arial"/>
                <a:cs typeface="Arial"/>
              </a:rPr>
              <a:t>Población beneficiada: </a:t>
            </a:r>
            <a:r>
              <a:rPr lang="es-CO" sz="2000" b="1" dirty="0">
                <a:latin typeface="Arial"/>
                <a:cs typeface="Arial"/>
              </a:rPr>
              <a:t>1,499,395</a:t>
            </a:r>
          </a:p>
        </p:txBody>
      </p:sp>
    </p:spTree>
    <p:extLst>
      <p:ext uri="{BB962C8B-B14F-4D97-AF65-F5344CB8AC3E}">
        <p14:creationId xmlns:p14="http://schemas.microsoft.com/office/powerpoint/2010/main" val="326150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FD09F3D-2F9F-4781-857A-17556DB33C4F}"/>
              </a:ext>
            </a:extLst>
          </p:cNvPr>
          <p:cNvSpPr txBox="1"/>
          <p:nvPr/>
        </p:nvSpPr>
        <p:spPr>
          <a:xfrm>
            <a:off x="3581400" y="533400"/>
            <a:ext cx="5838327" cy="461665"/>
          </a:xfrm>
          <a:prstGeom prst="rect">
            <a:avLst/>
          </a:prstGeom>
          <a:noFill/>
        </p:spPr>
        <p:txBody>
          <a:bodyPr wrap="square" rtlCol="0">
            <a:spAutoFit/>
          </a:bodyPr>
          <a:lstStyle/>
          <a:p>
            <a:pPr algn="ctr"/>
            <a:r>
              <a:rPr lang="es-ES" sz="2400" b="1" dirty="0">
                <a:solidFill>
                  <a:srgbClr val="0A6A21"/>
                </a:solidFill>
                <a:latin typeface="Arial"/>
                <a:cs typeface="Arial"/>
              </a:rPr>
              <a:t>RESUMEN DEL PROYECTO </a:t>
            </a:r>
            <a:endParaRPr lang="es-CO" sz="2400" b="1" dirty="0">
              <a:solidFill>
                <a:srgbClr val="0A6A21"/>
              </a:solidFill>
              <a:latin typeface="Arial"/>
              <a:cs typeface="Arial"/>
            </a:endParaRPr>
          </a:p>
        </p:txBody>
      </p:sp>
      <p:grpSp>
        <p:nvGrpSpPr>
          <p:cNvPr id="9" name="object 13">
            <a:extLst>
              <a:ext uri="{FF2B5EF4-FFF2-40B4-BE49-F238E27FC236}">
                <a16:creationId xmlns:a16="http://schemas.microsoft.com/office/drawing/2014/main" id="{64C2E7F8-907C-41E4-96AC-F92668FB1881}"/>
              </a:ext>
            </a:extLst>
          </p:cNvPr>
          <p:cNvGrpSpPr/>
          <p:nvPr/>
        </p:nvGrpSpPr>
        <p:grpSpPr>
          <a:xfrm>
            <a:off x="573156" y="4038600"/>
            <a:ext cx="291465" cy="289560"/>
            <a:chOff x="1350263" y="1656588"/>
            <a:chExt cx="291465" cy="289560"/>
          </a:xfrm>
        </p:grpSpPr>
        <p:sp>
          <p:nvSpPr>
            <p:cNvPr id="11" name="object 14">
              <a:extLst>
                <a:ext uri="{FF2B5EF4-FFF2-40B4-BE49-F238E27FC236}">
                  <a16:creationId xmlns:a16="http://schemas.microsoft.com/office/drawing/2014/main" id="{8359D993-E9CC-4F47-B48B-A26A5D7DF37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13" name="object 15">
              <a:extLst>
                <a:ext uri="{FF2B5EF4-FFF2-40B4-BE49-F238E27FC236}">
                  <a16:creationId xmlns:a16="http://schemas.microsoft.com/office/drawing/2014/main" id="{1C3A8B39-359D-4C4F-AEE1-F804EE05C16A}"/>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2" name="Rectángulo 1">
            <a:extLst>
              <a:ext uri="{FF2B5EF4-FFF2-40B4-BE49-F238E27FC236}">
                <a16:creationId xmlns:a16="http://schemas.microsoft.com/office/drawing/2014/main" id="{4D4058EB-236C-45E2-88C5-F1A7DB7B63F6}"/>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Rectángulo 28">
            <a:extLst>
              <a:ext uri="{FF2B5EF4-FFF2-40B4-BE49-F238E27FC236}">
                <a16:creationId xmlns:a16="http://schemas.microsoft.com/office/drawing/2014/main" id="{50E43617-7ADC-4E41-9A87-C8C8590B1547}"/>
              </a:ext>
            </a:extLst>
          </p:cNvPr>
          <p:cNvSpPr/>
          <p:nvPr/>
        </p:nvSpPr>
        <p:spPr>
          <a:xfrm>
            <a:off x="963681" y="3986212"/>
            <a:ext cx="7095762" cy="481013"/>
          </a:xfrm>
          <a:prstGeom prst="rect">
            <a:avLst/>
          </a:prstGeom>
          <a:noFill/>
          <a:ln w="12700" cap="flat" cmpd="sng" algn="ctr">
            <a:solidFill>
              <a:sysClr val="windowText" lastClr="000000"/>
            </a:solidFill>
            <a:prstDash val="solid"/>
            <a:miter lim="800000"/>
          </a:ln>
          <a:effectLst/>
        </p:spPr>
        <p:txBody>
          <a:bodyPr rtlCol="0" anchor="ctr"/>
          <a:lstStyle/>
          <a:p>
            <a:pPr>
              <a:defRPr/>
            </a:pPr>
            <a:endParaRPr kumimoji="0" lang="es-CO" sz="2000" b="1" i="0" u="none" strike="noStrike" kern="0" cap="none" spc="0" normalizeH="0" baseline="0" noProof="0" dirty="0">
              <a:ln>
                <a:noFill/>
              </a:ln>
              <a:effectLst/>
              <a:uLnTx/>
              <a:uFillTx/>
              <a:latin typeface="Arial" panose="020B0604020202020204" pitchFamily="34" charset="0"/>
              <a:cs typeface="Arial" panose="020B0604020202020204" pitchFamily="34" charset="0"/>
            </a:endParaRPr>
          </a:p>
          <a:p>
            <a:pPr>
              <a:defRPr/>
            </a:pPr>
            <a:r>
              <a:rPr kumimoji="0" lang="es-CO" sz="2000" b="1" i="0" u="none" strike="noStrike" kern="0" cap="none" spc="0" normalizeH="0" baseline="0" noProof="0" dirty="0">
                <a:ln>
                  <a:noFill/>
                </a:ln>
                <a:effectLst/>
                <a:uLnTx/>
                <a:uFillTx/>
                <a:latin typeface="Arial" panose="020B0604020202020204" pitchFamily="34" charset="0"/>
                <a:cs typeface="Arial" panose="020B0604020202020204" pitchFamily="34" charset="0"/>
              </a:rPr>
              <a:t>VALOR TOTAL DEL PROYECTO            </a:t>
            </a:r>
            <a:r>
              <a:rPr lang="es-CO" sz="2000" b="1" dirty="0">
                <a:solidFill>
                  <a:srgbClr val="008000"/>
                </a:solidFill>
                <a:latin typeface="Arial" panose="020B0604020202020204" pitchFamily="34" charset="0"/>
                <a:cs typeface="Arial" panose="020B0604020202020204" pitchFamily="34" charset="0"/>
              </a:rPr>
              <a:t>$ </a:t>
            </a:r>
            <a:r>
              <a:rPr lang="es-CO" sz="2000" dirty="0"/>
              <a:t>$7.389.088.439</a:t>
            </a:r>
            <a:endParaRPr lang="es-CO" sz="1600" dirty="0">
              <a:latin typeface="Arial" panose="020B0604020202020204" pitchFamily="34" charset="0"/>
              <a:cs typeface="Arial" panose="020B0604020202020204" pitchFamily="34" charset="0"/>
            </a:endParaRPr>
          </a:p>
          <a:p>
            <a:pPr lvl="0">
              <a:defRPr/>
            </a:pPr>
            <a:endParaRPr lang="es-CO" sz="2000" b="1" dirty="0">
              <a:solidFill>
                <a:srgbClr val="008000"/>
              </a:solidFill>
              <a:latin typeface="Arial" panose="020B0604020202020204" pitchFamily="34" charset="0"/>
              <a:cs typeface="Arial" panose="020B0604020202020204" pitchFamily="34" charset="0"/>
            </a:endParaRPr>
          </a:p>
        </p:txBody>
      </p:sp>
      <p:sp>
        <p:nvSpPr>
          <p:cNvPr id="31" name="Rectángulo 30">
            <a:extLst>
              <a:ext uri="{FF2B5EF4-FFF2-40B4-BE49-F238E27FC236}">
                <a16:creationId xmlns:a16="http://schemas.microsoft.com/office/drawing/2014/main" id="{6C57A3CC-F714-44AE-8F86-7AA8E5E84649}"/>
              </a:ext>
            </a:extLst>
          </p:cNvPr>
          <p:cNvSpPr/>
          <p:nvPr/>
        </p:nvSpPr>
        <p:spPr>
          <a:xfrm>
            <a:off x="2057400" y="1177985"/>
            <a:ext cx="8321053" cy="541689"/>
          </a:xfrm>
          <a:prstGeom prst="rect">
            <a:avLst/>
          </a:prstGeom>
          <a:solidFill>
            <a:schemeClr val="bg1">
              <a:lumMod val="85000"/>
            </a:schemeClr>
          </a:solidFill>
          <a:ln w="12700" cap="flat" cmpd="sng" algn="ctr">
            <a:solidFill>
              <a:sysClr val="windowText" lastClr="00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2400" b="1" dirty="0">
                <a:solidFill>
                  <a:srgbClr val="0A6A21"/>
                </a:solidFill>
                <a:latin typeface="Arial"/>
                <a:cs typeface="Arial"/>
              </a:rPr>
              <a:t>FUENTES </a:t>
            </a:r>
          </a:p>
        </p:txBody>
      </p:sp>
      <p:graphicFrame>
        <p:nvGraphicFramePr>
          <p:cNvPr id="37" name="Tabla 36">
            <a:extLst>
              <a:ext uri="{FF2B5EF4-FFF2-40B4-BE49-F238E27FC236}">
                <a16:creationId xmlns:a16="http://schemas.microsoft.com/office/drawing/2014/main" id="{77CD3FD2-6387-463E-A61F-040F46592ED1}"/>
              </a:ext>
            </a:extLst>
          </p:cNvPr>
          <p:cNvGraphicFramePr>
            <a:graphicFrameLocks noGrp="1"/>
          </p:cNvGraphicFramePr>
          <p:nvPr>
            <p:extLst>
              <p:ext uri="{D42A27DB-BD31-4B8C-83A1-F6EECF244321}">
                <p14:modId xmlns:p14="http://schemas.microsoft.com/office/powerpoint/2010/main" val="1684533695"/>
              </p:ext>
            </p:extLst>
          </p:nvPr>
        </p:nvGraphicFramePr>
        <p:xfrm>
          <a:off x="2083405" y="1766396"/>
          <a:ext cx="8304573" cy="1463040"/>
        </p:xfrm>
        <a:graphic>
          <a:graphicData uri="http://schemas.openxmlformats.org/drawingml/2006/table">
            <a:tbl>
              <a:tblPr firstRow="1" bandRow="1"/>
              <a:tblGrid>
                <a:gridCol w="2352824">
                  <a:extLst>
                    <a:ext uri="{9D8B030D-6E8A-4147-A177-3AD203B41FA5}">
                      <a16:colId xmlns:a16="http://schemas.microsoft.com/office/drawing/2014/main" val="1088853232"/>
                    </a:ext>
                  </a:extLst>
                </a:gridCol>
                <a:gridCol w="2068495">
                  <a:extLst>
                    <a:ext uri="{9D8B030D-6E8A-4147-A177-3AD203B41FA5}">
                      <a16:colId xmlns:a16="http://schemas.microsoft.com/office/drawing/2014/main" val="3798747567"/>
                    </a:ext>
                  </a:extLst>
                </a:gridCol>
                <a:gridCol w="1806040">
                  <a:extLst>
                    <a:ext uri="{9D8B030D-6E8A-4147-A177-3AD203B41FA5}">
                      <a16:colId xmlns:a16="http://schemas.microsoft.com/office/drawing/2014/main" val="2382877871"/>
                    </a:ext>
                  </a:extLst>
                </a:gridCol>
                <a:gridCol w="2077214">
                  <a:extLst>
                    <a:ext uri="{9D8B030D-6E8A-4147-A177-3AD203B41FA5}">
                      <a16:colId xmlns:a16="http://schemas.microsoft.com/office/drawing/2014/main" val="1884438263"/>
                    </a:ext>
                  </a:extLst>
                </a:gridCol>
              </a:tblGrid>
              <a:tr h="609195">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algn="ctr" defTabSz="914400" rtl="0" eaLnBrk="1" latinLnBrk="0" hangingPunct="1">
                        <a:lnSpc>
                          <a:spcPct val="90000"/>
                        </a:lnSpc>
                        <a:spcBef>
                          <a:spcPts val="1000"/>
                        </a:spcBef>
                      </a:pPr>
                      <a:r>
                        <a:rPr lang="es-CO" sz="2000" b="1" kern="1200" dirty="0">
                          <a:solidFill>
                            <a:srgbClr val="008000"/>
                          </a:solidFill>
                          <a:latin typeface="Arial"/>
                          <a:ea typeface="+mn-ea"/>
                          <a:cs typeface="Arial"/>
                        </a:rPr>
                        <a:t>APORTANTE </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algn="ctr" defTabSz="914400" rtl="0" eaLnBrk="1" latinLnBrk="0" hangingPunct="1">
                        <a:lnSpc>
                          <a:spcPct val="90000"/>
                        </a:lnSpc>
                        <a:spcBef>
                          <a:spcPts val="1000"/>
                        </a:spcBef>
                      </a:pPr>
                      <a:r>
                        <a:rPr lang="es-CO" sz="2000" b="1" kern="1200" dirty="0">
                          <a:solidFill>
                            <a:srgbClr val="008000"/>
                          </a:solidFill>
                          <a:latin typeface="Arial"/>
                          <a:ea typeface="+mn-ea"/>
                          <a:cs typeface="Arial"/>
                        </a:rPr>
                        <a:t>FUENTE DE FINANCIACIÓN </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algn="ctr" defTabSz="914400" rtl="0" eaLnBrk="1" latinLnBrk="0" hangingPunct="1">
                        <a:lnSpc>
                          <a:spcPct val="90000"/>
                        </a:lnSpc>
                        <a:spcBef>
                          <a:spcPts val="1000"/>
                        </a:spcBef>
                      </a:pPr>
                      <a:r>
                        <a:rPr lang="es-CO" sz="2000" b="1" kern="1200" dirty="0">
                          <a:solidFill>
                            <a:srgbClr val="008000"/>
                          </a:solidFill>
                          <a:latin typeface="Arial"/>
                          <a:ea typeface="+mn-ea"/>
                          <a:cs typeface="Arial"/>
                        </a:rPr>
                        <a:t>VALOR </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algn="ctr" defTabSz="914400" rtl="0" eaLnBrk="1" latinLnBrk="0" hangingPunct="1">
                        <a:lnSpc>
                          <a:spcPct val="90000"/>
                        </a:lnSpc>
                        <a:spcBef>
                          <a:spcPts val="1000"/>
                        </a:spcBef>
                      </a:pPr>
                      <a:r>
                        <a:rPr lang="es-CO" sz="2000" b="1" kern="1200" dirty="0">
                          <a:solidFill>
                            <a:srgbClr val="008000"/>
                          </a:solidFill>
                          <a:latin typeface="Arial"/>
                          <a:ea typeface="+mn-ea"/>
                          <a:cs typeface="Arial"/>
                        </a:rPr>
                        <a:t>VIGENCIA </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449886337"/>
                  </a:ext>
                </a:extLst>
              </a:tr>
              <a:tr h="653487">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r>
                        <a:rPr lang="es-CO" sz="1200" kern="1200" dirty="0">
                          <a:solidFill>
                            <a:schemeClr val="tx1"/>
                          </a:solidFill>
                          <a:latin typeface="Arial" panose="020B0604020202020204" pitchFamily="34" charset="0"/>
                          <a:ea typeface="+mn-ea"/>
                          <a:cs typeface="Arial" panose="020B0604020202020204" pitchFamily="34" charset="0"/>
                        </a:rPr>
                        <a:t>GOBERNACION DE ANTIQUIA</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algn="ctr"/>
                      <a:r>
                        <a:rPr lang="es-CO" sz="1200" kern="1200" dirty="0">
                          <a:solidFill>
                            <a:schemeClr val="tx1"/>
                          </a:solidFill>
                          <a:latin typeface="Arial" panose="020B0604020202020204" pitchFamily="34" charset="0"/>
                          <a:ea typeface="+mn-ea"/>
                          <a:cs typeface="Arial" panose="020B0604020202020204" pitchFamily="34" charset="0"/>
                        </a:rPr>
                        <a:t>ASIGNACIONES DIRECTAS (RENDIMIENTOS FINANCIEROS</a:t>
                      </a:r>
                      <a:r>
                        <a:rPr lang="es-CO" sz="1200" kern="1200" baseline="0" dirty="0">
                          <a:solidFill>
                            <a:schemeClr val="tx1"/>
                          </a:solidFill>
                          <a:latin typeface="Arial" panose="020B0604020202020204" pitchFamily="34" charset="0"/>
                          <a:ea typeface="+mn-ea"/>
                          <a:cs typeface="Arial" panose="020B0604020202020204" pitchFamily="34" charset="0"/>
                        </a:rPr>
                        <a:t> )</a:t>
                      </a:r>
                      <a:endParaRPr lang="es-CO" sz="1200" kern="1200" dirty="0">
                        <a:solidFill>
                          <a:schemeClr val="tx1"/>
                        </a:solidFill>
                        <a:latin typeface="Arial" panose="020B0604020202020204" pitchFamily="34" charset="0"/>
                        <a:ea typeface="+mn-ea"/>
                        <a:cs typeface="Arial" panose="020B0604020202020204" pitchFamily="34" charset="0"/>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latin typeface="Arial" panose="020B0604020202020204" pitchFamily="34" charset="0"/>
                        <a:ea typeface="+mn-ea"/>
                        <a:cs typeface="Arial" panose="020B0604020202020204" pitchFamily="34" charset="0"/>
                      </a:endParaRPr>
                    </a:p>
                    <a:p>
                      <a:pPr marL="0" marR="0" lvl="0" indent="0" algn="ctr" defTabSz="685800" rtl="0" eaLnBrk="1" fontAlgn="auto" latinLnBrk="0" hangingPunct="1">
                        <a:lnSpc>
                          <a:spcPct val="100000"/>
                        </a:lnSpc>
                        <a:spcBef>
                          <a:spcPts val="0"/>
                        </a:spcBef>
                        <a:spcAft>
                          <a:spcPts val="0"/>
                        </a:spcAft>
                        <a:buClrTx/>
                        <a:buSzTx/>
                        <a:buFontTx/>
                        <a:buNone/>
                        <a:tabLst/>
                        <a:defRPr/>
                      </a:pPr>
                      <a:r>
                        <a:rPr lang="es-CO" sz="1800" b="0" i="0" u="none" strike="noStrike" kern="1200" baseline="0" dirty="0">
                          <a:solidFill>
                            <a:schemeClr val="tx1"/>
                          </a:solidFill>
                          <a:latin typeface="Calibri" panose="020F0502020204030204"/>
                          <a:ea typeface="+mn-ea"/>
                          <a:cs typeface="+mn-cs"/>
                        </a:rPr>
                        <a:t>$7.389.088.439</a:t>
                      </a:r>
                      <a:endParaRPr lang="es-CO" sz="1350" kern="1200" dirty="0">
                        <a:solidFill>
                          <a:schemeClr val="tx1"/>
                        </a:solidFill>
                        <a:latin typeface="Arial" panose="020B0604020202020204" pitchFamily="34" charset="0"/>
                        <a:ea typeface="+mn-ea"/>
                        <a:cs typeface="Arial" panose="020B0604020202020204" pitchFamily="34" charset="0"/>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345" rtl="0" eaLnBrk="1" latinLnBrk="0" hangingPunct="1">
                        <a:defRPr sz="1800" kern="1200">
                          <a:solidFill>
                            <a:schemeClr val="tx1"/>
                          </a:solidFill>
                          <a:latin typeface="Calibri" panose="020F0502020204030204"/>
                        </a:defRPr>
                      </a:lvl1pPr>
                      <a:lvl2pPr marL="457172" algn="l" defTabSz="914345" rtl="0" eaLnBrk="1" latinLnBrk="0" hangingPunct="1">
                        <a:defRPr sz="1800" kern="1200">
                          <a:solidFill>
                            <a:schemeClr val="tx1"/>
                          </a:solidFill>
                          <a:latin typeface="Calibri" panose="020F0502020204030204"/>
                        </a:defRPr>
                      </a:lvl2pPr>
                      <a:lvl3pPr marL="914345" algn="l" defTabSz="914345" rtl="0" eaLnBrk="1" latinLnBrk="0" hangingPunct="1">
                        <a:defRPr sz="1800" kern="1200">
                          <a:solidFill>
                            <a:schemeClr val="tx1"/>
                          </a:solidFill>
                          <a:latin typeface="Calibri" panose="020F0502020204030204"/>
                        </a:defRPr>
                      </a:lvl3pPr>
                      <a:lvl4pPr marL="1371517" algn="l" defTabSz="914345" rtl="0" eaLnBrk="1" latinLnBrk="0" hangingPunct="1">
                        <a:defRPr sz="1800" kern="1200">
                          <a:solidFill>
                            <a:schemeClr val="tx1"/>
                          </a:solidFill>
                          <a:latin typeface="Calibri" panose="020F0502020204030204"/>
                        </a:defRPr>
                      </a:lvl4pPr>
                      <a:lvl5pPr marL="1828690" algn="l" defTabSz="914345" rtl="0" eaLnBrk="1" latinLnBrk="0" hangingPunct="1">
                        <a:defRPr sz="1800" kern="1200">
                          <a:solidFill>
                            <a:schemeClr val="tx1"/>
                          </a:solidFill>
                          <a:latin typeface="Calibri" panose="020F0502020204030204"/>
                        </a:defRPr>
                      </a:lvl5pPr>
                      <a:lvl6pPr marL="2285863" algn="l" defTabSz="914345" rtl="0" eaLnBrk="1" latinLnBrk="0" hangingPunct="1">
                        <a:defRPr sz="1800" kern="1200">
                          <a:solidFill>
                            <a:schemeClr val="tx1"/>
                          </a:solidFill>
                          <a:latin typeface="Calibri" panose="020F0502020204030204"/>
                        </a:defRPr>
                      </a:lvl6pPr>
                      <a:lvl7pPr marL="2743035" algn="l" defTabSz="914345" rtl="0" eaLnBrk="1" latinLnBrk="0" hangingPunct="1">
                        <a:defRPr sz="1800" kern="1200">
                          <a:solidFill>
                            <a:schemeClr val="tx1"/>
                          </a:solidFill>
                          <a:latin typeface="Calibri" panose="020F0502020204030204"/>
                        </a:defRPr>
                      </a:lvl7pPr>
                      <a:lvl8pPr marL="3200207" algn="l" defTabSz="914345" rtl="0" eaLnBrk="1" latinLnBrk="0" hangingPunct="1">
                        <a:defRPr sz="1800" kern="1200">
                          <a:solidFill>
                            <a:schemeClr val="tx1"/>
                          </a:solidFill>
                          <a:latin typeface="Calibri" panose="020F0502020204030204"/>
                        </a:defRPr>
                      </a:lvl8pPr>
                      <a:lvl9pPr marL="3657380" algn="l" defTabSz="914345" rtl="0" eaLnBrk="1" latinLnBrk="0" hangingPunct="1">
                        <a:defRPr sz="1800" kern="1200">
                          <a:solidFill>
                            <a:schemeClr val="tx1"/>
                          </a:solidFill>
                          <a:latin typeface="Calibri" panose="020F0502020204030204"/>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s-CO" sz="1200" kern="1200" dirty="0">
                          <a:solidFill>
                            <a:schemeClr val="tx1"/>
                          </a:solidFill>
                          <a:latin typeface="Arial" panose="020B0604020202020204" pitchFamily="34" charset="0"/>
                          <a:ea typeface="+mn-ea"/>
                          <a:cs typeface="Arial" panose="020B0604020202020204" pitchFamily="34" charset="0"/>
                        </a:rPr>
                        <a:t>2019-2020</a:t>
                      </a: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4415128"/>
                  </a:ext>
                </a:extLst>
              </a:tr>
            </a:tbl>
          </a:graphicData>
        </a:graphic>
      </p:graphicFrame>
      <p:grpSp>
        <p:nvGrpSpPr>
          <p:cNvPr id="38" name="object 13">
            <a:extLst>
              <a:ext uri="{FF2B5EF4-FFF2-40B4-BE49-F238E27FC236}">
                <a16:creationId xmlns:a16="http://schemas.microsoft.com/office/drawing/2014/main" id="{9CA2620F-9EEC-45C9-B368-58248140C70D}"/>
              </a:ext>
            </a:extLst>
          </p:cNvPr>
          <p:cNvGrpSpPr/>
          <p:nvPr/>
        </p:nvGrpSpPr>
        <p:grpSpPr>
          <a:xfrm>
            <a:off x="573156" y="5562600"/>
            <a:ext cx="291465" cy="289560"/>
            <a:chOff x="1350263" y="1656588"/>
            <a:chExt cx="291465" cy="289560"/>
          </a:xfrm>
        </p:grpSpPr>
        <p:sp>
          <p:nvSpPr>
            <p:cNvPr id="39" name="object 14">
              <a:extLst>
                <a:ext uri="{FF2B5EF4-FFF2-40B4-BE49-F238E27FC236}">
                  <a16:creationId xmlns:a16="http://schemas.microsoft.com/office/drawing/2014/main" id="{3794F491-3C75-4DD5-A8BA-ECA6BEBB811C}"/>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40" name="object 15">
              <a:extLst>
                <a:ext uri="{FF2B5EF4-FFF2-40B4-BE49-F238E27FC236}">
                  <a16:creationId xmlns:a16="http://schemas.microsoft.com/office/drawing/2014/main" id="{9E36EBFD-835A-4846-B1CF-EA6DB8659216}"/>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42" name="Rectángulo 41">
            <a:extLst>
              <a:ext uri="{FF2B5EF4-FFF2-40B4-BE49-F238E27FC236}">
                <a16:creationId xmlns:a16="http://schemas.microsoft.com/office/drawing/2014/main" id="{1AAC772F-1581-415B-BD60-1289AB6A5997}"/>
              </a:ext>
            </a:extLst>
          </p:cNvPr>
          <p:cNvSpPr/>
          <p:nvPr/>
        </p:nvSpPr>
        <p:spPr>
          <a:xfrm>
            <a:off x="963680" y="5439508"/>
            <a:ext cx="7342119" cy="656492"/>
          </a:xfrm>
          <a:prstGeom prst="rect">
            <a:avLst/>
          </a:prstGeom>
          <a:noFill/>
          <a:ln w="12700" cap="flat" cmpd="sng" algn="ctr">
            <a:noFill/>
            <a:prstDash val="solid"/>
            <a:miter lim="800000"/>
          </a:ln>
          <a:effectLst/>
        </p:spPr>
        <p:txBody>
          <a:bodyPr rtlCol="0" anchor="ctr"/>
          <a:lstStyle/>
          <a:p>
            <a:pPr lvl="0">
              <a:defRPr/>
            </a:pPr>
            <a:r>
              <a:rPr kumimoji="0" lang="es-CO" sz="1600" i="0" u="none" strike="noStrike" kern="0" cap="none" spc="0" normalizeH="0" baseline="0" noProof="0" dirty="0">
                <a:ln>
                  <a:noFill/>
                </a:ln>
                <a:effectLst/>
                <a:uLnTx/>
                <a:uFillTx/>
                <a:latin typeface="Arial" panose="020B0604020202020204" pitchFamily="34" charset="0"/>
                <a:cs typeface="Arial" panose="020B0604020202020204" pitchFamily="34" charset="0"/>
              </a:rPr>
              <a:t>El proyecto se aprueba con Vigencia Futura de recepción de bienes y servicios en bienio 2021-2022</a:t>
            </a:r>
            <a:endParaRPr lang="es-CO" sz="1600" dirty="0">
              <a:solidFill>
                <a:srgbClr val="008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4662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FD09F3D-2F9F-4781-857A-17556DB33C4F}"/>
              </a:ext>
            </a:extLst>
          </p:cNvPr>
          <p:cNvSpPr txBox="1"/>
          <p:nvPr/>
        </p:nvSpPr>
        <p:spPr>
          <a:xfrm>
            <a:off x="3581400" y="285134"/>
            <a:ext cx="5838327" cy="461665"/>
          </a:xfrm>
          <a:prstGeom prst="rect">
            <a:avLst/>
          </a:prstGeom>
          <a:noFill/>
        </p:spPr>
        <p:txBody>
          <a:bodyPr wrap="square" rtlCol="0">
            <a:spAutoFit/>
          </a:bodyPr>
          <a:lstStyle/>
          <a:p>
            <a:pPr algn="ctr"/>
            <a:r>
              <a:rPr lang="es-ES" sz="2400" b="1" dirty="0">
                <a:solidFill>
                  <a:srgbClr val="0A6A21"/>
                </a:solidFill>
                <a:latin typeface="Arial"/>
                <a:cs typeface="Arial"/>
              </a:rPr>
              <a:t>RESUMEN DEL PROYECTO </a:t>
            </a:r>
            <a:endParaRPr lang="es-CO" sz="2400" b="1" dirty="0">
              <a:solidFill>
                <a:srgbClr val="0A6A21"/>
              </a:solidFill>
              <a:latin typeface="Arial"/>
              <a:cs typeface="Arial"/>
            </a:endParaRPr>
          </a:p>
        </p:txBody>
      </p:sp>
      <p:sp>
        <p:nvSpPr>
          <p:cNvPr id="12" name="CuadroTexto 11">
            <a:extLst>
              <a:ext uri="{FF2B5EF4-FFF2-40B4-BE49-F238E27FC236}">
                <a16:creationId xmlns:a16="http://schemas.microsoft.com/office/drawing/2014/main" id="{5BBACCAF-E3ED-4350-8697-1C1A26FEEE85}"/>
              </a:ext>
            </a:extLst>
          </p:cNvPr>
          <p:cNvSpPr txBox="1"/>
          <p:nvPr/>
        </p:nvSpPr>
        <p:spPr>
          <a:xfrm>
            <a:off x="670808" y="1222911"/>
            <a:ext cx="11327227" cy="4832092"/>
          </a:xfrm>
          <a:prstGeom prst="rect">
            <a:avLst/>
          </a:prstGeom>
          <a:noFill/>
        </p:spPr>
        <p:txBody>
          <a:bodyPr wrap="square">
            <a:spAutoFit/>
          </a:bodyPr>
          <a:lstStyle/>
          <a:p>
            <a:pPr algn="just"/>
            <a:r>
              <a:rPr lang="es-CO" sz="1600" dirty="0"/>
              <a:t>En las nueve subregiones del departamento de Antioquia, se han identificado fenómenos amenazantes, asociados a sus características geológicas, topográficas, hidrográficas y climáticas, algunos de estos fenómenos son recurrentes, mientras que otros presentan periodos de retorno más bajos; estas características hacen del territorio antioqueño un escenario propicio para la ocurrencia de gran variedad eventos.</a:t>
            </a:r>
          </a:p>
          <a:p>
            <a:pPr algn="just"/>
            <a:endParaRPr lang="es-CO" sz="1600" dirty="0"/>
          </a:p>
          <a:p>
            <a:pPr algn="just"/>
            <a:r>
              <a:rPr lang="es-CO" sz="1600" dirty="0"/>
              <a:t>Aunado a esto los inadecuados procesos de planificación urbana y rural han permitido la proliferación de asentamientos humanos y procesos que han generado un desequilibrio en los suelos y en el territorio como tal. Esto ha propiciado una dinámica generadora de condiciones de riesgo, que ha obligado a los grupos de socorro asentados en el territorio continuas intervenciones operativas, siendo su filosofía la de prevenir y aliviar el sufrimiento humano, desafortunadamente su trabajo se ve frustrado, ya que no lo pueden hacer de la mejor manera debido a la falta de capacitación, e inadecuado equipamiento para realizar la respuesta temprana ante un posible evento.</a:t>
            </a:r>
          </a:p>
          <a:p>
            <a:pPr algn="just"/>
            <a:endParaRPr lang="es-CO" sz="1600" dirty="0"/>
          </a:p>
          <a:p>
            <a:pPr algn="just"/>
            <a:r>
              <a:rPr lang="es-CO" sz="1600" dirty="0"/>
              <a:t>La exposición de la vida de estos voluntarios es una constante en las intervenciones que ellos adelantan, donde en muchas oportunidades sus herramientas de trabajo no pasan de ser su voluntad y espíritu humanitario, es por lo anterior que se hace indispensable poder fortalecer la capacidad de respuesta de las entidades operativas del Departamento de Antioquia con el fin de proteger la vida de los voluntarios y generar una adecuada capacidad de respuesta que nos permita atender la crisis social generada por un desastre y no llegar a una crisis institucional. La oportunidad es uno de los principios básicos para la respuesta a emergencias, así como la disponibilidad de elementos que permitan de manera técnica poder realizar los procedimientos conforme a los estándares internacionales exigidos</a:t>
            </a:r>
            <a:r>
              <a:rPr lang="es-CO" sz="2000" dirty="0"/>
              <a:t>.</a:t>
            </a:r>
            <a:endParaRPr lang="es-MX" sz="2000" dirty="0">
              <a:latin typeface="Arial" panose="020B0604020202020204" pitchFamily="34" charset="0"/>
              <a:cs typeface="Arial" panose="020B0604020202020204" pitchFamily="34" charset="0"/>
            </a:endParaRPr>
          </a:p>
        </p:txBody>
      </p:sp>
      <p:sp>
        <p:nvSpPr>
          <p:cNvPr id="14" name="CuadroTexto 13">
            <a:extLst>
              <a:ext uri="{FF2B5EF4-FFF2-40B4-BE49-F238E27FC236}">
                <a16:creationId xmlns:a16="http://schemas.microsoft.com/office/drawing/2014/main" id="{AA81231E-6ADD-4550-A142-F05FD7DA95FE}"/>
              </a:ext>
            </a:extLst>
          </p:cNvPr>
          <p:cNvSpPr txBox="1"/>
          <p:nvPr/>
        </p:nvSpPr>
        <p:spPr>
          <a:xfrm>
            <a:off x="816541" y="772807"/>
            <a:ext cx="3810000" cy="369332"/>
          </a:xfrm>
          <a:prstGeom prst="rect">
            <a:avLst/>
          </a:prstGeom>
          <a:noFill/>
        </p:spPr>
        <p:txBody>
          <a:bodyPr wrap="square">
            <a:spAutoFit/>
          </a:bodyPr>
          <a:lstStyle/>
          <a:p>
            <a:pPr algn="ctr">
              <a:lnSpc>
                <a:spcPct val="90000"/>
              </a:lnSpc>
              <a:spcBef>
                <a:spcPts val="1000"/>
              </a:spcBef>
            </a:pPr>
            <a:r>
              <a:rPr lang="es-MX" sz="2000" b="1" dirty="0">
                <a:solidFill>
                  <a:srgbClr val="008000"/>
                </a:solidFill>
                <a:latin typeface="Arial"/>
                <a:cs typeface="Arial"/>
              </a:rPr>
              <a:t>Justificación del proyecto</a:t>
            </a:r>
            <a:endParaRPr lang="es-CO" sz="2000" b="1" dirty="0">
              <a:solidFill>
                <a:srgbClr val="008000"/>
              </a:solidFill>
              <a:latin typeface="Arial"/>
              <a:cs typeface="Arial"/>
            </a:endParaRPr>
          </a:p>
        </p:txBody>
      </p:sp>
      <p:grpSp>
        <p:nvGrpSpPr>
          <p:cNvPr id="9" name="object 13">
            <a:extLst>
              <a:ext uri="{FF2B5EF4-FFF2-40B4-BE49-F238E27FC236}">
                <a16:creationId xmlns:a16="http://schemas.microsoft.com/office/drawing/2014/main" id="{64C2E7F8-907C-41E4-96AC-F92668FB1881}"/>
              </a:ext>
            </a:extLst>
          </p:cNvPr>
          <p:cNvGrpSpPr/>
          <p:nvPr/>
        </p:nvGrpSpPr>
        <p:grpSpPr>
          <a:xfrm>
            <a:off x="670808" y="823096"/>
            <a:ext cx="291465" cy="289560"/>
            <a:chOff x="1350263" y="1656588"/>
            <a:chExt cx="291465" cy="289560"/>
          </a:xfrm>
        </p:grpSpPr>
        <p:sp>
          <p:nvSpPr>
            <p:cNvPr id="11" name="object 14">
              <a:extLst>
                <a:ext uri="{FF2B5EF4-FFF2-40B4-BE49-F238E27FC236}">
                  <a16:creationId xmlns:a16="http://schemas.microsoft.com/office/drawing/2014/main" id="{8359D993-E9CC-4F47-B48B-A26A5D7DF373}"/>
                </a:ext>
              </a:extLst>
            </p:cNvPr>
            <p:cNvSpPr/>
            <p:nvPr/>
          </p:nvSpPr>
          <p:spPr>
            <a:xfrm>
              <a:off x="1350263" y="1656588"/>
              <a:ext cx="291465" cy="289560"/>
            </a:xfrm>
            <a:custGeom>
              <a:avLst/>
              <a:gdLst/>
              <a:ahLst/>
              <a:cxnLst/>
              <a:rect l="l" t="t" r="r" b="b"/>
              <a:pathLst>
                <a:path w="291464" h="289560">
                  <a:moveTo>
                    <a:pt x="145542" y="0"/>
                  </a:moveTo>
                  <a:lnTo>
                    <a:pt x="99535" y="7376"/>
                  </a:lnTo>
                  <a:lnTo>
                    <a:pt x="59582" y="27919"/>
                  </a:lnTo>
                  <a:lnTo>
                    <a:pt x="28078" y="59253"/>
                  </a:lnTo>
                  <a:lnTo>
                    <a:pt x="7418" y="98999"/>
                  </a:lnTo>
                  <a:lnTo>
                    <a:pt x="0" y="144779"/>
                  </a:lnTo>
                  <a:lnTo>
                    <a:pt x="7418" y="190560"/>
                  </a:lnTo>
                  <a:lnTo>
                    <a:pt x="28078" y="230306"/>
                  </a:lnTo>
                  <a:lnTo>
                    <a:pt x="59582" y="261640"/>
                  </a:lnTo>
                  <a:lnTo>
                    <a:pt x="99535" y="282183"/>
                  </a:lnTo>
                  <a:lnTo>
                    <a:pt x="145542" y="289560"/>
                  </a:lnTo>
                  <a:lnTo>
                    <a:pt x="191548" y="282183"/>
                  </a:lnTo>
                  <a:lnTo>
                    <a:pt x="231501" y="261640"/>
                  </a:lnTo>
                  <a:lnTo>
                    <a:pt x="263005" y="230306"/>
                  </a:lnTo>
                  <a:lnTo>
                    <a:pt x="283665" y="190560"/>
                  </a:lnTo>
                  <a:lnTo>
                    <a:pt x="291084" y="144779"/>
                  </a:lnTo>
                  <a:lnTo>
                    <a:pt x="283665" y="98999"/>
                  </a:lnTo>
                  <a:lnTo>
                    <a:pt x="263005" y="59253"/>
                  </a:lnTo>
                  <a:lnTo>
                    <a:pt x="231501" y="27919"/>
                  </a:lnTo>
                  <a:lnTo>
                    <a:pt x="191548" y="7376"/>
                  </a:lnTo>
                  <a:lnTo>
                    <a:pt x="145542" y="0"/>
                  </a:lnTo>
                  <a:close/>
                </a:path>
              </a:pathLst>
            </a:custGeom>
            <a:solidFill>
              <a:srgbClr val="128438"/>
            </a:solidFill>
          </p:spPr>
          <p:txBody>
            <a:bodyPr wrap="square" lIns="0" tIns="0" rIns="0" bIns="0" rtlCol="0"/>
            <a:lstStyle/>
            <a:p>
              <a:endParaRPr/>
            </a:p>
          </p:txBody>
        </p:sp>
        <p:sp>
          <p:nvSpPr>
            <p:cNvPr id="13" name="object 15">
              <a:extLst>
                <a:ext uri="{FF2B5EF4-FFF2-40B4-BE49-F238E27FC236}">
                  <a16:creationId xmlns:a16="http://schemas.microsoft.com/office/drawing/2014/main" id="{1C3A8B39-359D-4C4F-AEE1-F804EE05C16A}"/>
                </a:ext>
              </a:extLst>
            </p:cNvPr>
            <p:cNvSpPr/>
            <p:nvPr/>
          </p:nvSpPr>
          <p:spPr>
            <a:xfrm>
              <a:off x="1411223" y="1737360"/>
              <a:ext cx="179831" cy="140208"/>
            </a:xfrm>
            <a:prstGeom prst="rect">
              <a:avLst/>
            </a:prstGeom>
            <a:blipFill>
              <a:blip r:embed="rId2" cstate="print"/>
              <a:stretch>
                <a:fillRect/>
              </a:stretch>
            </a:blipFill>
          </p:spPr>
          <p:txBody>
            <a:bodyPr wrap="square" lIns="0" tIns="0" rIns="0" bIns="0" rtlCol="0"/>
            <a:lstStyle/>
            <a:p>
              <a:endParaRPr/>
            </a:p>
          </p:txBody>
        </p:sp>
      </p:grpSp>
      <p:sp>
        <p:nvSpPr>
          <p:cNvPr id="2" name="Rectángulo 1">
            <a:extLst>
              <a:ext uri="{FF2B5EF4-FFF2-40B4-BE49-F238E27FC236}">
                <a16:creationId xmlns:a16="http://schemas.microsoft.com/office/drawing/2014/main" id="{4D4058EB-236C-45E2-88C5-F1A7DB7B63F6}"/>
              </a:ext>
            </a:extLst>
          </p:cNvPr>
          <p:cNvSpPr/>
          <p:nvPr/>
        </p:nvSpPr>
        <p:spPr>
          <a:xfrm>
            <a:off x="-2133" y="-3327"/>
            <a:ext cx="382271" cy="6858000"/>
          </a:xfrm>
          <a:prstGeom prst="rect">
            <a:avLst/>
          </a:prstGeom>
          <a:solidFill>
            <a:srgbClr val="99D8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8967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1676</TotalTime>
  <Words>520</Words>
  <Application>Microsoft Office PowerPoint</Application>
  <PresentationFormat>Panorámica</PresentationFormat>
  <Paragraphs>35</Paragraphs>
  <Slides>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Arial</vt:lpstr>
      <vt:lpstr>Calibri</vt:lpstr>
      <vt:lpstr>Office Theme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Daniela Duque G</cp:lastModifiedBy>
  <cp:revision>223</cp:revision>
  <dcterms:created xsi:type="dcterms:W3CDTF">2020-04-08T19:45:23Z</dcterms:created>
  <dcterms:modified xsi:type="dcterms:W3CDTF">2020-11-05T00:55:25Z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2020-03-02T00:00:00Z</vt:filetime>
  </property>
  <property fmtid="{D5CDD505-2E9C-101B-9397-08002B2CF9AE}" pid="3" name="Creator">
    <vt:lpwstr>Microsoft® PowerPoint® 2019</vt:lpwstr>
  </property>
  <property fmtid="{D5CDD505-2E9C-101B-9397-08002B2CF9AE}" pid="4" name="LastSaved">
    <vt:filetime>2020-04-08T00:00:00Z</vt:filetime>
  </property>
</Properties>
</file>